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50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293" r:id="rId25"/>
    <p:sldId id="304" r:id="rId26"/>
    <p:sldId id="317" r:id="rId27"/>
    <p:sldId id="318" r:id="rId28"/>
    <p:sldId id="319" r:id="rId29"/>
    <p:sldId id="320" r:id="rId30"/>
    <p:sldId id="322" r:id="rId31"/>
    <p:sldId id="321" r:id="rId32"/>
    <p:sldId id="266" r:id="rId33"/>
    <p:sldId id="282" r:id="rId34"/>
    <p:sldId id="272" r:id="rId35"/>
    <p:sldId id="273" r:id="rId36"/>
    <p:sldId id="270" r:id="rId37"/>
    <p:sldId id="305" r:id="rId38"/>
    <p:sldId id="283" r:id="rId39"/>
    <p:sldId id="284" r:id="rId40"/>
    <p:sldId id="285" r:id="rId41"/>
    <p:sldId id="286" r:id="rId42"/>
    <p:sldId id="287" r:id="rId43"/>
    <p:sldId id="271" r:id="rId44"/>
    <p:sldId id="257" r:id="rId45"/>
    <p:sldId id="298" r:id="rId46"/>
    <p:sldId id="258" r:id="rId47"/>
    <p:sldId id="296" r:id="rId48"/>
    <p:sldId id="297" r:id="rId49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Caching" id="{1FA84D17-2099-461C-BDD2-5AD68F798E9C}">
          <p14:sldIdLst>
            <p14:sldId id="317"/>
            <p14:sldId id="318"/>
            <p14:sldId id="319"/>
          </p14:sldIdLst>
        </p14:section>
        <p14:section name="Optimierung Komprimierung" id="{3DC24C52-BA15-4D50-AD4F-C4C176F6A24E}">
          <p14:sldIdLst>
            <p14:sldId id="320"/>
            <p14:sldId id="322"/>
            <p14:sldId id="321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9169" autoAdjust="0"/>
  </p:normalViewPr>
  <p:slideViewPr>
    <p:cSldViewPr>
      <p:cViewPr>
        <p:scale>
          <a:sx n="80" d="100"/>
          <a:sy n="80" d="100"/>
        </p:scale>
        <p:origin x="-1674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7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499008"/>
        <c:axId val="35754752"/>
      </c:barChart>
      <c:catAx>
        <c:axId val="3549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5754752"/>
        <c:crosses val="autoZero"/>
        <c:auto val="1"/>
        <c:lblAlgn val="ctr"/>
        <c:lblOffset val="100"/>
        <c:noMultiLvlLbl val="0"/>
      </c:catAx>
      <c:valAx>
        <c:axId val="3575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5499008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Above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the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fold</a:t>
          </a:r>
          <a:endParaRPr lang="de-DE" sz="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CSS Sprites</a:t>
          </a:r>
          <a:endParaRPr lang="de-DE" sz="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JS Dateien</a:t>
          </a:r>
          <a:endParaRPr lang="de-DE" sz="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CSS Dateien</a:t>
          </a:r>
          <a:endParaRPr lang="de-DE" sz="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02.07.2015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mobify.com/blog/beginners-guide-to-http-cache-head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81" name="Textfeld 80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93" name="Gruppieren 92"/>
          <p:cNvGrpSpPr/>
          <p:nvPr/>
        </p:nvGrpSpPr>
        <p:grpSpPr>
          <a:xfrm>
            <a:off x="155004" y="7004892"/>
            <a:ext cx="8434620" cy="1429045"/>
            <a:chOff x="155004" y="7004892"/>
            <a:chExt cx="8434620" cy="1429045"/>
          </a:xfrm>
        </p:grpSpPr>
        <p:grpSp>
          <p:nvGrpSpPr>
            <p:cNvPr id="80" name="Gruppieren 7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76" name="Gruppieren 75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18" name="Textfeld 17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krümmte Verbindung 30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feld 78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82" name="Textfeld 81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97" name="Gruppieren 96"/>
          <p:cNvGrpSpPr/>
          <p:nvPr/>
        </p:nvGrpSpPr>
        <p:grpSpPr>
          <a:xfrm>
            <a:off x="157953" y="8683538"/>
            <a:ext cx="8434620" cy="1175650"/>
            <a:chOff x="157953" y="8683538"/>
            <a:chExt cx="8434620" cy="1175650"/>
          </a:xfrm>
        </p:grpSpPr>
        <p:pic>
          <p:nvPicPr>
            <p:cNvPr id="96" name="Grafik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877" y="9212106"/>
              <a:ext cx="3468259" cy="218065"/>
            </a:xfrm>
            <a:prstGeom prst="rect">
              <a:avLst/>
            </a:prstGeom>
          </p:spPr>
        </p:pic>
        <p:grpSp>
          <p:nvGrpSpPr>
            <p:cNvPr id="94" name="Gruppieren 93"/>
            <p:cNvGrpSpPr/>
            <p:nvPr/>
          </p:nvGrpSpPr>
          <p:grpSpPr>
            <a:xfrm>
              <a:off x="157953" y="8683538"/>
              <a:ext cx="8434620" cy="1175650"/>
              <a:chOff x="157953" y="8683538"/>
              <a:chExt cx="8434620" cy="1175650"/>
            </a:xfrm>
          </p:grpSpPr>
          <p:grpSp>
            <p:nvGrpSpPr>
              <p:cNvPr id="77" name="Gruppieren 76"/>
              <p:cNvGrpSpPr/>
              <p:nvPr/>
            </p:nvGrpSpPr>
            <p:grpSpPr>
              <a:xfrm>
                <a:off x="157953" y="8683538"/>
                <a:ext cx="8434620" cy="1175650"/>
                <a:chOff x="157953" y="8683538"/>
                <a:chExt cx="8434620" cy="1175650"/>
              </a:xfrm>
            </p:grpSpPr>
            <p:sp>
              <p:nvSpPr>
                <p:cNvPr id="46" name="Textfeld 45"/>
                <p:cNvSpPr txBox="1"/>
                <p:nvPr/>
              </p:nvSpPr>
              <p:spPr>
                <a:xfrm>
                  <a:off x="7678173" y="8827554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47" name="Textfeld 46"/>
                <p:cNvSpPr txBox="1"/>
                <p:nvPr/>
              </p:nvSpPr>
              <p:spPr>
                <a:xfrm>
                  <a:off x="157953" y="868353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60" name="Gerade Verbindung mit Pfeil 59"/>
                <p:cNvCxnSpPr/>
                <p:nvPr/>
              </p:nvCxnSpPr>
              <p:spPr>
                <a:xfrm>
                  <a:off x="1931454" y="9463523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 Verbindung mit Pfeil 60"/>
                <p:cNvCxnSpPr/>
                <p:nvPr/>
              </p:nvCxnSpPr>
              <p:spPr>
                <a:xfrm>
                  <a:off x="1907704" y="9583410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Grafik 6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0183" y="9056113"/>
                  <a:ext cx="4411626" cy="188531"/>
                </a:xfrm>
                <a:prstGeom prst="rect">
                  <a:avLst/>
                </a:prstGeom>
              </p:spPr>
            </p:pic>
            <p:pic>
              <p:nvPicPr>
                <p:cNvPr id="71" name="Grafik 7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068" y="9670657"/>
                  <a:ext cx="2941084" cy="188531"/>
                </a:xfrm>
                <a:prstGeom prst="rect">
                  <a:avLst/>
                </a:prstGeom>
              </p:spPr>
            </p:pic>
          </p:grpSp>
          <p:sp>
            <p:nvSpPr>
              <p:cNvPr id="83" name="Textfeld 82"/>
              <p:cNvSpPr txBox="1"/>
              <p:nvPr/>
            </p:nvSpPr>
            <p:spPr>
              <a:xfrm>
                <a:off x="1183103" y="8775948"/>
                <a:ext cx="4339677" cy="34168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b="1" i="1" dirty="0" smtClean="0">
                    <a:solidFill>
                      <a:schemeClr val="tx2"/>
                    </a:solidFill>
                  </a:rPr>
                  <a:t>Folge-Request (Prüfung Gültigkeit)</a:t>
                </a:r>
              </a:p>
            </p:txBody>
          </p:sp>
        </p:grpSp>
      </p:grpSp>
      <p:grpSp>
        <p:nvGrpSpPr>
          <p:cNvPr id="95" name="Gruppieren 94"/>
          <p:cNvGrpSpPr/>
          <p:nvPr/>
        </p:nvGrpSpPr>
        <p:grpSpPr>
          <a:xfrm>
            <a:off x="155762" y="9907674"/>
            <a:ext cx="8434620" cy="1298190"/>
            <a:chOff x="155762" y="9907674"/>
            <a:chExt cx="8434620" cy="1298190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58" name="Textfeld 57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62" name="Gerade Verbindung mit Pfeil 61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68" name="Grafik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69" name="Grafik 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84" name="Textfeld 83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-520468" y="2416013"/>
            <a:ext cx="10945216" cy="1480660"/>
            <a:chOff x="-520468" y="2416013"/>
            <a:chExt cx="10945216" cy="1480660"/>
          </a:xfrm>
        </p:grpSpPr>
        <p:sp>
          <p:nvSpPr>
            <p:cNvPr id="98" name="Rechteck 97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4916697" y="2996951"/>
              <a:ext cx="4134754" cy="899721"/>
              <a:chOff x="1187624" y="1700808"/>
              <a:chExt cx="4104456" cy="792088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1187624" y="1700808"/>
                <a:ext cx="4104456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Haltbarkeit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Cache-Control: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max-age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=3600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expires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10:07:22 GMT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Gruppieren 99"/>
          <p:cNvGrpSpPr/>
          <p:nvPr/>
        </p:nvGrpSpPr>
        <p:grpSpPr>
          <a:xfrm>
            <a:off x="-540568" y="3909306"/>
            <a:ext cx="10945216" cy="1480660"/>
            <a:chOff x="-520468" y="2416013"/>
            <a:chExt cx="10945216" cy="1480660"/>
          </a:xfrm>
        </p:grpSpPr>
        <p:sp>
          <p:nvSpPr>
            <p:cNvPr id="101" name="Rechteck 100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2" name="Gruppieren 101"/>
            <p:cNvGrpSpPr/>
            <p:nvPr/>
          </p:nvGrpSpPr>
          <p:grpSpPr>
            <a:xfrm>
              <a:off x="4532346" y="2996951"/>
              <a:ext cx="4519105" cy="899721"/>
              <a:chOff x="806089" y="1700808"/>
              <a:chExt cx="4485991" cy="792088"/>
            </a:xfrm>
          </p:grpSpPr>
          <p:sp>
            <p:nvSpPr>
              <p:cNvPr id="103" name="Abgerundetes Rechteck 102"/>
              <p:cNvSpPr/>
              <p:nvPr/>
            </p:nvSpPr>
            <p:spPr>
              <a:xfrm>
                <a:off x="806089" y="1700808"/>
                <a:ext cx="4485991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feld 103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Validierung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Last-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Modified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09:30:32 GMT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ETag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"e9addc1d492f9859259871ff8f6856de"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21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09898E-6 L -0.00173 -0.666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3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2951E-6 L -0.00208 -0.714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5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15541E-6 L -0.00173 -0.702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5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 smtClean="0"/>
              <a:t>Caching-Header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Alternative: Lange Gültigkeit + Hash / </a:t>
            </a:r>
            <a:r>
              <a:rPr lang="de-DE" dirty="0" err="1" smtClean="0"/>
              <a:t>Timestamp</a:t>
            </a:r>
            <a:r>
              <a:rPr lang="de-DE" dirty="0" smtClean="0"/>
              <a:t> im Namen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19" name="Gruppieren 18"/>
          <p:cNvGrpSpPr/>
          <p:nvPr/>
        </p:nvGrpSpPr>
        <p:grpSpPr>
          <a:xfrm>
            <a:off x="155004" y="2324372"/>
            <a:ext cx="8434620" cy="1429045"/>
            <a:chOff x="155004" y="7004892"/>
            <a:chExt cx="8434620" cy="1429045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24" name="Textfeld 23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6" name="Textfeld 25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krümmte Verbindung 27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feld 22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21" name="Textfeld 20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55762" y="5227154"/>
            <a:ext cx="8434620" cy="1298190"/>
            <a:chOff x="155762" y="9907674"/>
            <a:chExt cx="8434620" cy="1298190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34" name="Gerade Verbindung mit Pfeil 33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38" name="Grafik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31" name="Textfeld 30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sp>
        <p:nvSpPr>
          <p:cNvPr id="40" name="Abgerundetes Rechteck 39"/>
          <p:cNvSpPr/>
          <p:nvPr/>
        </p:nvSpPr>
        <p:spPr>
          <a:xfrm>
            <a:off x="-972616" y="4077072"/>
            <a:ext cx="11377264" cy="8997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2" y="4509121"/>
            <a:ext cx="3516104" cy="197958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6" y="4257472"/>
            <a:ext cx="9144000" cy="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45" name="Inhaltsplatzhalter 1"/>
          <p:cNvSpPr>
            <a:spLocks noGrp="1"/>
          </p:cNvSpPr>
          <p:nvPr>
            <p:ph idx="1"/>
          </p:nvPr>
        </p:nvSpPr>
        <p:spPr>
          <a:xfrm>
            <a:off x="395635" y="1065369"/>
            <a:ext cx="8280821" cy="936104"/>
          </a:xfrm>
        </p:spPr>
        <p:txBody>
          <a:bodyPr/>
          <a:lstStyle/>
          <a:p>
            <a:r>
              <a:rPr lang="de-DE" sz="2000" dirty="0" smtClean="0"/>
              <a:t>Sehr gute </a:t>
            </a:r>
            <a:r>
              <a:rPr lang="de-DE" sz="2000" dirty="0"/>
              <a:t>E</a:t>
            </a:r>
            <a:r>
              <a:rPr lang="de-DE" sz="2000" dirty="0" smtClean="0"/>
              <a:t>inführung in die wichtigsten Caching-Header: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>
                <a:hlinkClick r:id="rId2"/>
              </a:rPr>
              <a:t>http://www.mobify.com/blog/beginners-guide-to-http-cache-headers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Performance-Test-Suite:</a:t>
            </a:r>
            <a:endParaRPr lang="de-DE" sz="2000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3260524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42763"/>
            <a:ext cx="12891802" cy="990781"/>
          </a:xfrm>
          <a:prstGeom prst="rect">
            <a:avLst/>
          </a:prstGeom>
        </p:spPr>
      </p:pic>
      <p:sp>
        <p:nvSpPr>
          <p:cNvPr id="12" name="Inhaltsplatzhalter 1"/>
          <p:cNvSpPr txBox="1">
            <a:spLocks/>
          </p:cNvSpPr>
          <p:nvPr/>
        </p:nvSpPr>
        <p:spPr>
          <a:xfrm>
            <a:off x="4211959" y="3717032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 smtClean="0"/>
              <a:t>Keine Caching-Header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 smtClean="0"/>
              <a:t>Sinnvolle </a:t>
            </a:r>
            <a:r>
              <a:rPr lang="de-DE" sz="1800" dirty="0"/>
              <a:t>Caching-Header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433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</a:t>
            </a:r>
            <a:r>
              <a:rPr lang="de-DE" dirty="0" smtClean="0"/>
              <a:t>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24744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Komprimierung ist immer ein Trade-Off: </a:t>
            </a:r>
            <a:br>
              <a:rPr lang="de-DE" sz="2000" b="1" dirty="0" smtClean="0"/>
            </a:br>
            <a:r>
              <a:rPr lang="de-DE" sz="2000" b="1" dirty="0" smtClean="0"/>
              <a:t>Einsparung / CPU-Last </a:t>
            </a:r>
          </a:p>
          <a:p>
            <a:r>
              <a:rPr lang="de-DE" sz="2000" dirty="0" smtClean="0"/>
              <a:t>Wie viel % an Bytes spare ich ein?</a:t>
            </a:r>
          </a:p>
          <a:p>
            <a:pPr lvl="1"/>
            <a:r>
              <a:rPr lang="de-DE" sz="2000" dirty="0" smtClean="0"/>
              <a:t>Je größer der Anteil, desto eher sollte komprimiert werden</a:t>
            </a:r>
          </a:p>
          <a:p>
            <a:pPr lvl="1"/>
            <a:r>
              <a:rPr lang="de-DE" sz="2000" dirty="0" smtClean="0"/>
              <a:t>Faustregel:</a:t>
            </a:r>
          </a:p>
          <a:p>
            <a:pPr lvl="2"/>
            <a:r>
              <a:rPr lang="de-DE" sz="1800" dirty="0" smtClean="0"/>
              <a:t>Einsparung &gt; 20% 	-&gt; </a:t>
            </a:r>
            <a:r>
              <a:rPr lang="de-DE" sz="1800" dirty="0" smtClean="0">
                <a:solidFill>
                  <a:schemeClr val="tx2"/>
                </a:solidFill>
              </a:rPr>
              <a:t>Komprimierung</a:t>
            </a:r>
          </a:p>
          <a:p>
            <a:pPr lvl="2"/>
            <a:r>
              <a:rPr lang="de-DE" sz="1800" dirty="0" smtClean="0"/>
              <a:t>10% &lt; Einsparung &lt; 20%	-&gt; </a:t>
            </a:r>
            <a:r>
              <a:rPr lang="de-DE" sz="1800" dirty="0" smtClean="0">
                <a:solidFill>
                  <a:schemeClr val="tx2"/>
                </a:solidFill>
              </a:rPr>
              <a:t>Abwägung</a:t>
            </a:r>
          </a:p>
          <a:p>
            <a:pPr lvl="2"/>
            <a:r>
              <a:rPr lang="de-DE" sz="1800" dirty="0" smtClean="0"/>
              <a:t>Einsparung &lt; 10%		-&gt; </a:t>
            </a:r>
            <a:r>
              <a:rPr lang="de-DE" sz="1800" dirty="0" smtClean="0">
                <a:solidFill>
                  <a:schemeClr val="tx2"/>
                </a:solidFill>
              </a:rPr>
              <a:t>Keine Komprimierung</a:t>
            </a:r>
          </a:p>
          <a:p>
            <a:r>
              <a:rPr lang="de-DE" sz="2000" dirty="0"/>
              <a:t>Wie viele Bytes spare ich </a:t>
            </a:r>
            <a:r>
              <a:rPr lang="de-DE" sz="2000" dirty="0" smtClean="0"/>
              <a:t>absolut ein</a:t>
            </a:r>
            <a:r>
              <a:rPr lang="de-DE" sz="2000" dirty="0"/>
              <a:t>? </a:t>
            </a:r>
            <a:endParaRPr lang="de-DE" sz="2000" dirty="0" smtClean="0"/>
          </a:p>
          <a:p>
            <a:pPr lvl="1"/>
            <a:r>
              <a:rPr lang="de-DE" sz="2000" dirty="0" smtClean="0"/>
              <a:t>Bei großen Ressourcen kann sich Komprimierung auch bei kleinem Anteil schon lohnen.</a:t>
            </a:r>
          </a:p>
          <a:p>
            <a:r>
              <a:rPr lang="de-DE" sz="2000" dirty="0" smtClean="0"/>
              <a:t>Wie </a:t>
            </a:r>
            <a:r>
              <a:rPr lang="de-DE" sz="2000" dirty="0"/>
              <a:t>hoch ist die Cache-Hit-Rate für die Ressource</a:t>
            </a:r>
            <a:r>
              <a:rPr lang="de-DE" sz="2000" dirty="0" smtClean="0"/>
              <a:t>?</a:t>
            </a:r>
          </a:p>
          <a:p>
            <a:pPr lvl="1"/>
            <a:r>
              <a:rPr lang="de-DE" sz="2000" dirty="0" smtClean="0"/>
              <a:t>Relativiert den CPU-Verbrauch </a:t>
            </a:r>
            <a:endParaRPr lang="de-DE" sz="2000" dirty="0"/>
          </a:p>
          <a:p>
            <a:pPr lvl="1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42229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96752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Praxis</a:t>
            </a:r>
          </a:p>
          <a:p>
            <a:r>
              <a:rPr lang="de-DE" sz="2000" dirty="0" smtClean="0"/>
              <a:t>Text-Ressourcen sollten mit </a:t>
            </a:r>
            <a:r>
              <a:rPr lang="de-DE" sz="2000" dirty="0" err="1" smtClean="0"/>
              <a:t>gzip</a:t>
            </a:r>
            <a:r>
              <a:rPr lang="de-DE" sz="2000" dirty="0" smtClean="0"/>
              <a:t> komprimiert ausgeliefert werden:</a:t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Die großen Webserver tun dies per </a:t>
            </a:r>
            <a:r>
              <a:rPr lang="de-DE" sz="2000" dirty="0" err="1" smtClean="0"/>
              <a:t>default</a:t>
            </a:r>
            <a:endParaRPr lang="de-DE" sz="2000" dirty="0" smtClean="0"/>
          </a:p>
          <a:p>
            <a:r>
              <a:rPr lang="de-DE" sz="2000" dirty="0" smtClean="0"/>
              <a:t>Für Binäre Ressourcen wie Videos, Audio-Inhalte, Bilder, Fonts lohnt sich </a:t>
            </a:r>
            <a:r>
              <a:rPr lang="de-DE" sz="2000" dirty="0" err="1" smtClean="0"/>
              <a:t>gzip</a:t>
            </a:r>
            <a:r>
              <a:rPr lang="de-DE" sz="2000" dirty="0" smtClean="0"/>
              <a:t> selten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</a:t>
            </a:r>
            <a:r>
              <a:rPr lang="de-DE" dirty="0" smtClean="0"/>
              <a:t>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  <a:endParaRPr lang="de-DE" sz="8000" dirty="0" smtClean="0">
              <a:latin typeface="FontAwesome" pitchFamily="50" charset="0"/>
            </a:endParaRP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2903105"/>
            <a:ext cx="3360000" cy="422857"/>
          </a:xfrm>
        </p:spPr>
      </p:pic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4" y="2394454"/>
            <a:ext cx="3360000" cy="4228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96" y="5270748"/>
            <a:ext cx="3360000" cy="4228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53" y="5742447"/>
            <a:ext cx="3360000" cy="42285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3258550"/>
            <a:ext cx="3360000" cy="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/>
              <a:t>Durch komprimierte Auslieferung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2178130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0369"/>
            <a:ext cx="12891802" cy="99078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4211959" y="2634638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disabled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enabled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6594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1345</Words>
  <Application>Microsoft Office PowerPoint</Application>
  <PresentationFormat>Bildschirmpräsentation (4:3)</PresentationFormat>
  <Paragraphs>464</Paragraphs>
  <Slides>48</Slides>
  <Notes>17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49" baseType="lpstr"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PowerPoint-Präsentation</vt:lpstr>
      <vt:lpstr>Performance-Hackathon</vt:lpstr>
      <vt:lpstr>Performance-Hackathon</vt:lpstr>
      <vt:lpstr>Demo: OpenSpeedMonitor Messung</vt:lpstr>
      <vt:lpstr>Performance-Hackathon</vt:lpstr>
      <vt:lpstr>PowerPoint-Präsentation</vt:lpstr>
      <vt:lpstr>Optimierung…</vt:lpstr>
      <vt:lpstr>Optimierung…</vt:lpstr>
      <vt:lpstr>Optimierung …</vt:lpstr>
      <vt:lpstr>Optimierung …</vt:lpstr>
      <vt:lpstr>Caching-Header</vt:lpstr>
      <vt:lpstr>Optimierung …</vt:lpstr>
      <vt:lpstr>Optimierung …</vt:lpstr>
      <vt:lpstr>Optimierung 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125</cp:revision>
  <dcterms:created xsi:type="dcterms:W3CDTF">2015-03-16T14:56:35Z</dcterms:created>
  <dcterms:modified xsi:type="dcterms:W3CDTF">2015-07-02T15:00:55Z</dcterms:modified>
</cp:coreProperties>
</file>